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66" d="100"/>
          <a:sy n="66" d="100"/>
        </p:scale>
        <p:origin x="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11" y="-124901"/>
            <a:ext cx="10443990" cy="698290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7756635" y="-1226472"/>
            <a:ext cx="4771696" cy="472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19655" y="-152925"/>
            <a:ext cx="4081892" cy="2855992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chemeClr val="tx1"/>
                </a:solidFill>
              </a:rPr>
              <a:t>Доработка АвтоВАЗом </a:t>
            </a:r>
            <a:r>
              <a:rPr lang="ru-RU" sz="4000" dirty="0" smtClean="0">
                <a:solidFill>
                  <a:schemeClr val="tx1"/>
                </a:solidFill>
              </a:rPr>
              <a:t>модели</a:t>
            </a:r>
            <a:br>
              <a:rPr lang="ru-RU" sz="4000" dirty="0" smtClean="0">
                <a:solidFill>
                  <a:schemeClr val="tx1"/>
                </a:solidFill>
              </a:rPr>
            </a:br>
            <a:r>
              <a:rPr lang="ru-RU" sz="4000" dirty="0" smtClean="0">
                <a:solidFill>
                  <a:schemeClr val="tx1"/>
                </a:solidFill>
              </a:rPr>
              <a:t>ВАЗ 2101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719" y="6299521"/>
            <a:ext cx="7766936" cy="558479"/>
          </a:xfrm>
        </p:spPr>
        <p:txBody>
          <a:bodyPr>
            <a:normAutofit/>
          </a:bodyPr>
          <a:lstStyle/>
          <a:p>
            <a:pPr algn="l"/>
            <a:r>
              <a:rPr lang="ru-RU" sz="2400" b="1" i="1" dirty="0" smtClean="0">
                <a:solidFill>
                  <a:schemeClr val="tx1"/>
                </a:solidFill>
              </a:rPr>
              <a:t>Работу сделал: </a:t>
            </a:r>
            <a:r>
              <a:rPr lang="ru-RU" sz="2400" b="1" i="1" dirty="0" err="1" smtClean="0">
                <a:solidFill>
                  <a:schemeClr val="tx1"/>
                </a:solidFill>
              </a:rPr>
              <a:t>Бройдо</a:t>
            </a:r>
            <a:r>
              <a:rPr lang="ru-RU" sz="2400" b="1" i="1" dirty="0" smtClean="0">
                <a:solidFill>
                  <a:schemeClr val="tx1"/>
                </a:solidFill>
              </a:rPr>
              <a:t> Глеб – ИБ-11</a:t>
            </a:r>
            <a:endParaRPr lang="ru-RU" sz="2400" b="1" i="1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 rot="16824735">
            <a:off x="-3013027" y="2155722"/>
            <a:ext cx="5962435" cy="1110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 rot="18677977">
            <a:off x="8677074" y="5775780"/>
            <a:ext cx="2648444" cy="652186"/>
          </a:xfrm>
          <a:prstGeom prst="rect">
            <a:avLst/>
          </a:prstGeom>
          <a:solidFill>
            <a:srgbClr val="4B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 rot="18677977">
            <a:off x="8960319" y="6217293"/>
            <a:ext cx="1878778" cy="652186"/>
          </a:xfrm>
          <a:prstGeom prst="rect">
            <a:avLst/>
          </a:prstGeom>
          <a:solidFill>
            <a:srgbClr val="4B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rot="17218943">
            <a:off x="9506806" y="6201429"/>
            <a:ext cx="1441003" cy="652186"/>
          </a:xfrm>
          <a:prstGeom prst="rect">
            <a:avLst/>
          </a:prstGeom>
          <a:solidFill>
            <a:srgbClr val="4B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5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920" y="252248"/>
            <a:ext cx="8596668" cy="1320800"/>
          </a:xfrm>
        </p:spPr>
        <p:txBody>
          <a:bodyPr/>
          <a:lstStyle/>
          <a:p>
            <a:r>
              <a:rPr lang="ru-RU" dirty="0" smtClean="0"/>
              <a:t>Выдержка из воспоминаний </a:t>
            </a:r>
            <a:br>
              <a:rPr lang="ru-RU" dirty="0" smtClean="0"/>
            </a:br>
            <a:r>
              <a:rPr lang="ru-RU" dirty="0" smtClean="0"/>
              <a:t>Евгения Артёмовича </a:t>
            </a:r>
            <a:r>
              <a:rPr lang="ru-RU" dirty="0" err="1" smtClean="0"/>
              <a:t>Башинджагяна</a:t>
            </a:r>
            <a:endParaRPr lang="ru-RU" dirty="0"/>
          </a:p>
        </p:txBody>
      </p:sp>
      <p:sp>
        <p:nvSpPr>
          <p:cNvPr id="3" name="текст"/>
          <p:cNvSpPr>
            <a:spLocks noGrp="1"/>
          </p:cNvSpPr>
          <p:nvPr>
            <p:ph idx="1"/>
          </p:nvPr>
        </p:nvSpPr>
        <p:spPr>
          <a:xfrm>
            <a:off x="256920" y="1770431"/>
            <a:ext cx="9017082" cy="427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Основные изменения в конструкции «базовой» модели:</a:t>
            </a:r>
            <a:br>
              <a:rPr lang="ru-RU" sz="2000" dirty="0" smtClean="0"/>
            </a:br>
            <a:r>
              <a:rPr lang="ru-RU" sz="2000" dirty="0" smtClean="0"/>
              <a:t>(ФИАТ 124 – ВАЗ 2101)</a:t>
            </a:r>
            <a:endParaRPr lang="ru-RU" sz="2000" i="1" dirty="0"/>
          </a:p>
          <a:p>
            <a:r>
              <a:rPr lang="ru-RU" sz="2000" i="1" dirty="0"/>
              <a:t>Двигатель</a:t>
            </a:r>
          </a:p>
          <a:p>
            <a:r>
              <a:rPr lang="ru-RU" sz="2000" i="1" dirty="0" smtClean="0"/>
              <a:t>Ходовая часть и трансмиссия</a:t>
            </a:r>
          </a:p>
          <a:p>
            <a:r>
              <a:rPr lang="ru-RU" sz="2000" i="1" dirty="0" smtClean="0"/>
              <a:t>Тормозная система</a:t>
            </a:r>
          </a:p>
          <a:p>
            <a:r>
              <a:rPr lang="ru-RU" sz="2000" i="1" dirty="0" smtClean="0"/>
              <a:t>Клиренс </a:t>
            </a:r>
            <a:r>
              <a:rPr lang="ru-RU" sz="2000" dirty="0" smtClean="0"/>
              <a:t>и </a:t>
            </a:r>
            <a:r>
              <a:rPr lang="ru-RU" sz="2000" i="1" dirty="0" smtClean="0"/>
              <a:t>Подвеска – </a:t>
            </a:r>
            <a:r>
              <a:rPr lang="ru-RU" sz="2000" dirty="0" smtClean="0"/>
              <a:t>в плане жесткости и стойкости</a:t>
            </a:r>
          </a:p>
          <a:p>
            <a:r>
              <a:rPr lang="ru-RU" sz="2000" i="1" dirty="0" smtClean="0"/>
              <a:t>Повышенная жесткость кузова</a:t>
            </a:r>
          </a:p>
          <a:p>
            <a:r>
              <a:rPr lang="ru-RU" sz="2000" i="1" dirty="0" smtClean="0"/>
              <a:t>Усиленное сцепление</a:t>
            </a:r>
          </a:p>
          <a:p>
            <a:r>
              <a:rPr lang="ru-RU" sz="2000" i="1" dirty="0" smtClean="0"/>
              <a:t>Синхронизаторы КПП</a:t>
            </a:r>
            <a:endParaRPr lang="ru-RU" sz="2000" i="1" dirty="0"/>
          </a:p>
          <a:p>
            <a:r>
              <a:rPr lang="ru-RU" sz="2000" i="1" dirty="0"/>
              <a:t>Карбюратор</a:t>
            </a:r>
          </a:p>
          <a:p>
            <a:pPr marL="0" indent="0">
              <a:buNone/>
            </a:pPr>
            <a:endParaRPr lang="ru-RU" sz="2000" i="1" dirty="0" smtClean="0"/>
          </a:p>
          <a:p>
            <a:endParaRPr lang="ru-RU" sz="2000" i="1" dirty="0" smtClean="0"/>
          </a:p>
          <a:p>
            <a:endParaRPr lang="ru-RU" sz="2000" dirty="0"/>
          </a:p>
        </p:txBody>
      </p:sp>
      <p:sp>
        <p:nvSpPr>
          <p:cNvPr id="7" name="Овал 6"/>
          <p:cNvSpPr/>
          <p:nvPr/>
        </p:nvSpPr>
        <p:spPr>
          <a:xfrm>
            <a:off x="8029903" y="54865"/>
            <a:ext cx="4082849" cy="390144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46699" y="175391"/>
            <a:ext cx="3854965" cy="3671395"/>
          </a:xfrm>
          <a:custGeom>
            <a:avLst/>
            <a:gdLst>
              <a:gd name="connsiteX0" fmla="*/ 1927483 w 3854965"/>
              <a:gd name="connsiteY0" fmla="*/ 0 h 3671395"/>
              <a:gd name="connsiteX1" fmla="*/ 3845015 w 3854965"/>
              <a:gd name="connsiteY1" fmla="*/ 1648009 h 3671395"/>
              <a:gd name="connsiteX2" fmla="*/ 3854965 w 3854965"/>
              <a:gd name="connsiteY2" fmla="*/ 1835680 h 3671395"/>
              <a:gd name="connsiteX3" fmla="*/ 3854965 w 3854965"/>
              <a:gd name="connsiteY3" fmla="*/ 1835716 h 3671395"/>
              <a:gd name="connsiteX4" fmla="*/ 3845015 w 3854965"/>
              <a:gd name="connsiteY4" fmla="*/ 2023388 h 3671395"/>
              <a:gd name="connsiteX5" fmla="*/ 2124557 w 3854965"/>
              <a:gd name="connsiteY5" fmla="*/ 3661919 h 3671395"/>
              <a:gd name="connsiteX6" fmla="*/ 1927503 w 3854965"/>
              <a:gd name="connsiteY6" fmla="*/ 3671395 h 3671395"/>
              <a:gd name="connsiteX7" fmla="*/ 1927463 w 3854965"/>
              <a:gd name="connsiteY7" fmla="*/ 3671395 h 3671395"/>
              <a:gd name="connsiteX8" fmla="*/ 1730409 w 3854965"/>
              <a:gd name="connsiteY8" fmla="*/ 3661919 h 3671395"/>
              <a:gd name="connsiteX9" fmla="*/ 0 w 3854965"/>
              <a:gd name="connsiteY9" fmla="*/ 1835698 h 3671395"/>
              <a:gd name="connsiteX10" fmla="*/ 1927483 w 3854965"/>
              <a:gd name="connsiteY10" fmla="*/ 0 h 367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54965" h="3671395">
                <a:moveTo>
                  <a:pt x="1927483" y="0"/>
                </a:moveTo>
                <a:cubicBezTo>
                  <a:pt x="2925470" y="0"/>
                  <a:pt x="3746308" y="722347"/>
                  <a:pt x="3845015" y="1648009"/>
                </a:cubicBezTo>
                <a:lnTo>
                  <a:pt x="3854965" y="1835680"/>
                </a:lnTo>
                <a:lnTo>
                  <a:pt x="3854965" y="1835716"/>
                </a:lnTo>
                <a:lnTo>
                  <a:pt x="3845015" y="2023388"/>
                </a:lnTo>
                <a:cubicBezTo>
                  <a:pt x="3752889" y="2887339"/>
                  <a:pt x="3031705" y="3574180"/>
                  <a:pt x="2124557" y="3661919"/>
                </a:cubicBezTo>
                <a:lnTo>
                  <a:pt x="1927503" y="3671395"/>
                </a:lnTo>
                <a:lnTo>
                  <a:pt x="1927463" y="3671395"/>
                </a:lnTo>
                <a:lnTo>
                  <a:pt x="1730409" y="3661919"/>
                </a:lnTo>
                <a:cubicBezTo>
                  <a:pt x="758465" y="3567913"/>
                  <a:pt x="0" y="2786162"/>
                  <a:pt x="0" y="1835698"/>
                </a:cubicBezTo>
                <a:cubicBezTo>
                  <a:pt x="0" y="821870"/>
                  <a:pt x="862964" y="0"/>
                  <a:pt x="1927483" y="0"/>
                </a:cubicBezTo>
                <a:close/>
              </a:path>
            </a:pathLst>
          </a:custGeom>
        </p:spPr>
      </p:pic>
      <p:sp>
        <p:nvSpPr>
          <p:cNvPr id="10" name="Стрелка углом 9"/>
          <p:cNvSpPr/>
          <p:nvPr/>
        </p:nvSpPr>
        <p:spPr>
          <a:xfrm>
            <a:off x="3614334" y="2921410"/>
            <a:ext cx="3398563" cy="14823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5" name="фиа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20" y="1649905"/>
            <a:ext cx="5147891" cy="3215980"/>
          </a:xfrm>
          <a:prstGeom prst="rect">
            <a:avLst/>
          </a:prstGeom>
        </p:spPr>
      </p:pic>
      <p:pic>
        <p:nvPicPr>
          <p:cNvPr id="9" name="ва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897" y="1573048"/>
            <a:ext cx="4886197" cy="32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7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795" y="279683"/>
            <a:ext cx="8431942" cy="15606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Мнение главного </a:t>
            </a:r>
            <a:r>
              <a:rPr lang="ru-RU" dirty="0"/>
              <a:t>конструктора завода МЗМА </a:t>
            </a:r>
            <a:r>
              <a:rPr lang="ru-RU" dirty="0" smtClean="0"/>
              <a:t>Александра Фёдоровича </a:t>
            </a:r>
            <a:r>
              <a:rPr lang="ru-RU" dirty="0"/>
              <a:t>Андронова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10218" y="5324354"/>
            <a:ext cx="8525438" cy="988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218" y="5343699"/>
            <a:ext cx="8596668" cy="116398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Силовой агрегат (двигатель) от ФИАТ 124 требовал значительной доработки. Вместо </a:t>
            </a:r>
            <a:r>
              <a:rPr lang="ru-RU" dirty="0" err="1" smtClean="0"/>
              <a:t>нижневального</a:t>
            </a:r>
            <a:r>
              <a:rPr lang="ru-RU" dirty="0" smtClean="0"/>
              <a:t> мотора нашим инженерам пришлось сделать свой, по итогу даже более мощный (64 </a:t>
            </a:r>
            <a:r>
              <a:rPr lang="ru-RU" dirty="0" err="1" smtClean="0"/>
              <a:t>л.с</a:t>
            </a:r>
            <a:r>
              <a:rPr lang="ru-RU" dirty="0" smtClean="0"/>
              <a:t>. против 60) двигатель.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737" y="484583"/>
            <a:ext cx="3263363" cy="4597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76" name="Picture 4" descr="https://img.zr.ru/_ah/img/13WxggqvaTbrM-_Da_Hv7w=s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8" y="1510402"/>
            <a:ext cx="7620000" cy="3571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/>
          <p:cNvSpPr/>
          <p:nvPr/>
        </p:nvSpPr>
        <p:spPr>
          <a:xfrm>
            <a:off x="9692405" y="4394566"/>
            <a:ext cx="2342608" cy="2322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828" y="4394566"/>
            <a:ext cx="678045" cy="926537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9734886" y="5287177"/>
            <a:ext cx="2256749" cy="170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dirty="0" smtClean="0">
                <a:solidFill>
                  <a:schemeClr val="tx1"/>
                </a:solidFill>
              </a:rPr>
              <a:t>Интересный факт:</a:t>
            </a:r>
          </a:p>
          <a:p>
            <a:pPr algn="ctr"/>
            <a:r>
              <a:rPr lang="ru-RU" sz="4000" dirty="0" smtClean="0">
                <a:solidFill>
                  <a:schemeClr val="tx1"/>
                </a:solidFill>
              </a:rPr>
              <a:t>В итоге </a:t>
            </a:r>
            <a:r>
              <a:rPr lang="en-US" sz="4000" dirty="0" smtClean="0">
                <a:solidFill>
                  <a:schemeClr val="tx1"/>
                </a:solidFill>
              </a:rPr>
              <a:t/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ru-RU" sz="4000" dirty="0" smtClean="0">
                <a:solidFill>
                  <a:schemeClr val="tx1"/>
                </a:solidFill>
              </a:rPr>
              <a:t>в базовую модель </a:t>
            </a:r>
            <a:r>
              <a:rPr lang="en-US" sz="4000" dirty="0" smtClean="0">
                <a:solidFill>
                  <a:schemeClr val="tx1"/>
                </a:solidFill>
              </a:rPr>
              <a:t/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ru-RU" sz="4000" dirty="0" smtClean="0">
                <a:solidFill>
                  <a:schemeClr val="tx1"/>
                </a:solidFill>
              </a:rPr>
              <a:t>внесли</a:t>
            </a:r>
            <a:r>
              <a:rPr lang="en-US" sz="4000" dirty="0" smtClean="0">
                <a:solidFill>
                  <a:schemeClr val="tx1"/>
                </a:solidFill>
              </a:rPr>
              <a:t> &gt;800</a:t>
            </a:r>
            <a:r>
              <a:rPr lang="en-US" sz="4000" dirty="0">
                <a:solidFill>
                  <a:schemeClr val="tx1"/>
                </a:solidFill>
              </a:rPr>
              <a:t/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ru-RU" sz="4000" dirty="0" smtClean="0">
                <a:solidFill>
                  <a:schemeClr val="tx1"/>
                </a:solidFill>
              </a:rPr>
              <a:t>изменений</a:t>
            </a:r>
            <a:endParaRPr lang="ru-RU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8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352345" y="379411"/>
            <a:ext cx="8921658" cy="778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044" y="454735"/>
            <a:ext cx="11371912" cy="1320800"/>
          </a:xfrm>
        </p:spPr>
        <p:txBody>
          <a:bodyPr/>
          <a:lstStyle/>
          <a:p>
            <a:r>
              <a:rPr lang="ru-RU" b="1" i="1" dirty="0" smtClean="0">
                <a:solidFill>
                  <a:schemeClr val="tx1"/>
                </a:solidFill>
              </a:rPr>
              <a:t>Сборочный цех ВАЗа для модели 2101</a:t>
            </a:r>
            <a:endParaRPr lang="ru-RU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6886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83" y="0"/>
            <a:ext cx="4789272" cy="32293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1147"/>
          <a:stretch/>
        </p:blipFill>
        <p:spPr>
          <a:xfrm>
            <a:off x="7407797" y="3229337"/>
            <a:ext cx="4782758" cy="3628663"/>
          </a:xfrm>
          <a:prstGeom prst="rect">
            <a:avLst/>
          </a:prstGeom>
        </p:spPr>
      </p:pic>
      <p:sp>
        <p:nvSpPr>
          <p:cNvPr id="10" name="Овал 9"/>
          <p:cNvSpPr/>
          <p:nvPr/>
        </p:nvSpPr>
        <p:spPr>
          <a:xfrm>
            <a:off x="5613722" y="252413"/>
            <a:ext cx="4993779" cy="485202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Дмитрий"/>
          <p:cNvPicPr>
            <a:picLocks noChangeAspect="1"/>
          </p:cNvPicPr>
          <p:nvPr/>
        </p:nvPicPr>
        <p:blipFill>
          <a:blip r:embed="rId5"/>
          <a:srcRect l="27330" r="2635"/>
          <a:stretch>
            <a:fillRect/>
          </a:stretch>
        </p:blipFill>
        <p:spPr>
          <a:xfrm>
            <a:off x="5797643" y="448293"/>
            <a:ext cx="4597267" cy="4447797"/>
          </a:xfrm>
          <a:custGeom>
            <a:avLst/>
            <a:gdLst>
              <a:gd name="connsiteX0" fmla="*/ 3067696 w 6670834"/>
              <a:gd name="connsiteY0" fmla="*/ 0 h 6353175"/>
              <a:gd name="connsiteX1" fmla="*/ 3603139 w 6670834"/>
              <a:gd name="connsiteY1" fmla="*/ 0 h 6353175"/>
              <a:gd name="connsiteX2" fmla="*/ 3676444 w 6670834"/>
              <a:gd name="connsiteY2" fmla="*/ 5318 h 6353175"/>
              <a:gd name="connsiteX3" fmla="*/ 6670834 w 6670834"/>
              <a:gd name="connsiteY3" fmla="*/ 3171032 h 6353175"/>
              <a:gd name="connsiteX4" fmla="*/ 3335417 w 6670834"/>
              <a:gd name="connsiteY4" fmla="*/ 6353175 h 6353175"/>
              <a:gd name="connsiteX5" fmla="*/ 0 w 6670834"/>
              <a:gd name="connsiteY5" fmla="*/ 3171032 h 6353175"/>
              <a:gd name="connsiteX6" fmla="*/ 2994390 w 6670834"/>
              <a:gd name="connsiteY6" fmla="*/ 5318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0834" h="6353175">
                <a:moveTo>
                  <a:pt x="3067696" y="0"/>
                </a:moveTo>
                <a:lnTo>
                  <a:pt x="3603139" y="0"/>
                </a:lnTo>
                <a:lnTo>
                  <a:pt x="3676444" y="5318"/>
                </a:lnTo>
                <a:cubicBezTo>
                  <a:pt x="5358348" y="168276"/>
                  <a:pt x="6670834" y="1523424"/>
                  <a:pt x="6670834" y="3171032"/>
                </a:cubicBezTo>
                <a:cubicBezTo>
                  <a:pt x="6670834" y="4928481"/>
                  <a:pt x="5177517" y="6353175"/>
                  <a:pt x="3335417" y="6353175"/>
                </a:cubicBezTo>
                <a:cubicBezTo>
                  <a:pt x="1493317" y="6353175"/>
                  <a:pt x="0" y="4928481"/>
                  <a:pt x="0" y="3171032"/>
                </a:cubicBezTo>
                <a:cubicBezTo>
                  <a:pt x="0" y="1523424"/>
                  <a:pt x="1312486" y="168276"/>
                  <a:pt x="2994390" y="5318"/>
                </a:cubicBezTo>
                <a:close/>
              </a:path>
            </a:pathLst>
          </a:custGeom>
        </p:spPr>
      </p:pic>
      <p:sp>
        <p:nvSpPr>
          <p:cNvPr id="14" name="Прям Дмитрий"/>
          <p:cNvSpPr/>
          <p:nvPr/>
        </p:nvSpPr>
        <p:spPr>
          <a:xfrm>
            <a:off x="1279382" y="4564591"/>
            <a:ext cx="4798388" cy="143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Дмитрий"/>
          <p:cNvSpPr txBox="1">
            <a:spLocks/>
          </p:cNvSpPr>
          <p:nvPr/>
        </p:nvSpPr>
        <p:spPr>
          <a:xfrm>
            <a:off x="1337081" y="4639915"/>
            <a:ext cx="51448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i="1" dirty="0" smtClean="0">
                <a:solidFill>
                  <a:schemeClr val="tx1"/>
                </a:solidFill>
              </a:rPr>
              <a:t>Инженер ВАЗа</a:t>
            </a:r>
            <a:br>
              <a:rPr lang="ru-RU" b="1" i="1" dirty="0" smtClean="0">
                <a:solidFill>
                  <a:schemeClr val="tx1"/>
                </a:solidFill>
              </a:rPr>
            </a:br>
            <a:r>
              <a:rPr lang="ru-RU" b="1" i="1" dirty="0" smtClean="0">
                <a:solidFill>
                  <a:schemeClr val="tx1"/>
                </a:solidFill>
              </a:rPr>
              <a:t>Дмитрий </a:t>
            </a:r>
            <a:r>
              <a:rPr lang="ru-RU" b="1" i="1" dirty="0" err="1" smtClean="0">
                <a:solidFill>
                  <a:schemeClr val="tx1"/>
                </a:solidFill>
              </a:rPr>
              <a:t>Авдесняк</a:t>
            </a:r>
            <a:endParaRPr lang="ru-RU" b="1" i="1" dirty="0">
              <a:solidFill>
                <a:schemeClr val="tx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1306298" y="398267"/>
            <a:ext cx="4993779" cy="485202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Нет фото"/>
          <p:cNvPicPr>
            <a:picLocks noChangeAspect="1"/>
          </p:cNvPicPr>
          <p:nvPr/>
        </p:nvPicPr>
        <p:blipFill>
          <a:blip r:embed="rId6"/>
          <a:srcRect t="839" r="366" b="1073"/>
          <a:stretch>
            <a:fillRect/>
          </a:stretch>
        </p:blipFill>
        <p:spPr>
          <a:xfrm>
            <a:off x="1508384" y="609600"/>
            <a:ext cx="4533763" cy="4405064"/>
          </a:xfrm>
          <a:custGeom>
            <a:avLst/>
            <a:gdLst>
              <a:gd name="connsiteX0" fmla="*/ 2496890 w 4993780"/>
              <a:gd name="connsiteY0" fmla="*/ 0 h 4852022"/>
              <a:gd name="connsiteX1" fmla="*/ 4993780 w 4993780"/>
              <a:gd name="connsiteY1" fmla="*/ 2426011 h 4852022"/>
              <a:gd name="connsiteX2" fmla="*/ 2496890 w 4993780"/>
              <a:gd name="connsiteY2" fmla="*/ 4852022 h 4852022"/>
              <a:gd name="connsiteX3" fmla="*/ 0 w 4993780"/>
              <a:gd name="connsiteY3" fmla="*/ 2426011 h 4852022"/>
              <a:gd name="connsiteX4" fmla="*/ 2496890 w 4993780"/>
              <a:gd name="connsiteY4" fmla="*/ 0 h 485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3780" h="4852022">
                <a:moveTo>
                  <a:pt x="2496890" y="0"/>
                </a:moveTo>
                <a:cubicBezTo>
                  <a:pt x="3875884" y="0"/>
                  <a:pt x="4993780" y="1086162"/>
                  <a:pt x="4993780" y="2426011"/>
                </a:cubicBezTo>
                <a:cubicBezTo>
                  <a:pt x="4993780" y="3765860"/>
                  <a:pt x="3875884" y="4852022"/>
                  <a:pt x="2496890" y="4852022"/>
                </a:cubicBezTo>
                <a:cubicBezTo>
                  <a:pt x="1117896" y="4852022"/>
                  <a:pt x="0" y="3765860"/>
                  <a:pt x="0" y="2426011"/>
                </a:cubicBezTo>
                <a:cubicBezTo>
                  <a:pt x="0" y="1086162"/>
                  <a:pt x="1117896" y="0"/>
                  <a:pt x="2496890" y="0"/>
                </a:cubicBezTo>
                <a:close/>
              </a:path>
            </a:pathLst>
          </a:custGeom>
        </p:spPr>
      </p:pic>
      <p:sp>
        <p:nvSpPr>
          <p:cNvPr id="20" name="Прям Олег"/>
          <p:cNvSpPr/>
          <p:nvPr/>
        </p:nvSpPr>
        <p:spPr>
          <a:xfrm>
            <a:off x="6444464" y="4564591"/>
            <a:ext cx="5088924" cy="144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Олег"/>
          <p:cNvSpPr txBox="1">
            <a:spLocks/>
          </p:cNvSpPr>
          <p:nvPr/>
        </p:nvSpPr>
        <p:spPr>
          <a:xfrm>
            <a:off x="6502163" y="4639915"/>
            <a:ext cx="51448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i="1" dirty="0" smtClean="0">
                <a:solidFill>
                  <a:schemeClr val="tx1"/>
                </a:solidFill>
              </a:rPr>
              <a:t>Первый начальник управления оборудования/коммерческий директор ВАЗа</a:t>
            </a:r>
            <a:br>
              <a:rPr lang="ru-RU" b="1" i="1" dirty="0" smtClean="0">
                <a:solidFill>
                  <a:schemeClr val="tx1"/>
                </a:solidFill>
              </a:rPr>
            </a:br>
            <a:r>
              <a:rPr lang="ru-RU" b="1" i="1" dirty="0" smtClean="0">
                <a:solidFill>
                  <a:schemeClr val="tx1"/>
                </a:solidFill>
              </a:rPr>
              <a:t>Олег </a:t>
            </a:r>
            <a:r>
              <a:rPr lang="ru-RU" b="1" i="1" dirty="0" err="1" smtClean="0">
                <a:solidFill>
                  <a:schemeClr val="tx1"/>
                </a:solidFill>
              </a:rPr>
              <a:t>Обловацкий</a:t>
            </a:r>
            <a:endParaRPr lang="ru-RU" b="1" i="1" dirty="0">
              <a:solidFill>
                <a:schemeClr val="tx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5602016" y="261432"/>
            <a:ext cx="4993779" cy="485202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Виктор"/>
          <p:cNvPicPr>
            <a:picLocks noChangeAspect="1"/>
          </p:cNvPicPr>
          <p:nvPr/>
        </p:nvPicPr>
        <p:blipFill>
          <a:blip r:embed="rId7"/>
          <a:srcRect l="7866" t="3668" r="2842" b="4302"/>
          <a:stretch>
            <a:fillRect/>
          </a:stretch>
        </p:blipFill>
        <p:spPr>
          <a:xfrm flipH="1">
            <a:off x="5753171" y="425978"/>
            <a:ext cx="4676772" cy="4491277"/>
          </a:xfrm>
          <a:custGeom>
            <a:avLst/>
            <a:gdLst>
              <a:gd name="connsiteX0" fmla="*/ 2338386 w 4676772"/>
              <a:gd name="connsiteY0" fmla="*/ 0 h 4629092"/>
              <a:gd name="connsiteX1" fmla="*/ 4676772 w 4676772"/>
              <a:gd name="connsiteY1" fmla="*/ 2314546 h 4629092"/>
              <a:gd name="connsiteX2" fmla="*/ 2338386 w 4676772"/>
              <a:gd name="connsiteY2" fmla="*/ 4629092 h 4629092"/>
              <a:gd name="connsiteX3" fmla="*/ 0 w 4676772"/>
              <a:gd name="connsiteY3" fmla="*/ 2314546 h 4629092"/>
              <a:gd name="connsiteX4" fmla="*/ 2338386 w 4676772"/>
              <a:gd name="connsiteY4" fmla="*/ 0 h 462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772" h="4629092">
                <a:moveTo>
                  <a:pt x="2338386" y="0"/>
                </a:moveTo>
                <a:cubicBezTo>
                  <a:pt x="3629841" y="0"/>
                  <a:pt x="4676772" y="1036258"/>
                  <a:pt x="4676772" y="2314546"/>
                </a:cubicBezTo>
                <a:cubicBezTo>
                  <a:pt x="4676772" y="3592834"/>
                  <a:pt x="3629841" y="4629092"/>
                  <a:pt x="2338386" y="4629092"/>
                </a:cubicBezTo>
                <a:cubicBezTo>
                  <a:pt x="1046931" y="4629092"/>
                  <a:pt x="0" y="3592834"/>
                  <a:pt x="0" y="2314546"/>
                </a:cubicBezTo>
                <a:cubicBezTo>
                  <a:pt x="0" y="1036258"/>
                  <a:pt x="1046931" y="0"/>
                  <a:pt x="2338386" y="0"/>
                </a:cubicBezTo>
                <a:close/>
              </a:path>
            </a:pathLst>
          </a:custGeom>
        </p:spPr>
      </p:pic>
      <p:sp>
        <p:nvSpPr>
          <p:cNvPr id="33" name="Прям Виктор"/>
          <p:cNvSpPr/>
          <p:nvPr/>
        </p:nvSpPr>
        <p:spPr>
          <a:xfrm>
            <a:off x="1294416" y="4564591"/>
            <a:ext cx="4798388" cy="143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Виктор"/>
          <p:cNvSpPr txBox="1">
            <a:spLocks/>
          </p:cNvSpPr>
          <p:nvPr/>
        </p:nvSpPr>
        <p:spPr>
          <a:xfrm>
            <a:off x="1352115" y="4639915"/>
            <a:ext cx="51448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i="1" dirty="0" smtClean="0">
                <a:solidFill>
                  <a:schemeClr val="tx1"/>
                </a:solidFill>
              </a:rPr>
              <a:t>Первый гендиректор ВАЗа</a:t>
            </a:r>
            <a:br>
              <a:rPr lang="ru-RU" b="1" i="1" dirty="0" smtClean="0">
                <a:solidFill>
                  <a:schemeClr val="tx1"/>
                </a:solidFill>
              </a:rPr>
            </a:br>
            <a:r>
              <a:rPr lang="ru-RU" b="1" i="1" dirty="0" smtClean="0">
                <a:solidFill>
                  <a:schemeClr val="tx1"/>
                </a:solidFill>
              </a:rPr>
              <a:t>Виктор Поляков</a:t>
            </a:r>
            <a:endParaRPr lang="ru-RU" b="1" i="1" dirty="0">
              <a:solidFill>
                <a:schemeClr val="tx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1271040" y="398267"/>
            <a:ext cx="4993779" cy="485202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6" name="Нет фото"/>
          <p:cNvPicPr>
            <a:picLocks noChangeAspect="1"/>
          </p:cNvPicPr>
          <p:nvPr/>
        </p:nvPicPr>
        <p:blipFill>
          <a:blip r:embed="rId6"/>
          <a:srcRect t="839" r="366" b="1073"/>
          <a:stretch>
            <a:fillRect/>
          </a:stretch>
        </p:blipFill>
        <p:spPr>
          <a:xfrm>
            <a:off x="1473126" y="609600"/>
            <a:ext cx="4533763" cy="4405064"/>
          </a:xfrm>
          <a:custGeom>
            <a:avLst/>
            <a:gdLst>
              <a:gd name="connsiteX0" fmla="*/ 2496890 w 4993780"/>
              <a:gd name="connsiteY0" fmla="*/ 0 h 4852022"/>
              <a:gd name="connsiteX1" fmla="*/ 4993780 w 4993780"/>
              <a:gd name="connsiteY1" fmla="*/ 2426011 h 4852022"/>
              <a:gd name="connsiteX2" fmla="*/ 2496890 w 4993780"/>
              <a:gd name="connsiteY2" fmla="*/ 4852022 h 4852022"/>
              <a:gd name="connsiteX3" fmla="*/ 0 w 4993780"/>
              <a:gd name="connsiteY3" fmla="*/ 2426011 h 4852022"/>
              <a:gd name="connsiteX4" fmla="*/ 2496890 w 4993780"/>
              <a:gd name="connsiteY4" fmla="*/ 0 h 485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3780" h="4852022">
                <a:moveTo>
                  <a:pt x="2496890" y="0"/>
                </a:moveTo>
                <a:cubicBezTo>
                  <a:pt x="3875884" y="0"/>
                  <a:pt x="4993780" y="1086162"/>
                  <a:pt x="4993780" y="2426011"/>
                </a:cubicBezTo>
                <a:cubicBezTo>
                  <a:pt x="4993780" y="3765860"/>
                  <a:pt x="3875884" y="4852022"/>
                  <a:pt x="2496890" y="4852022"/>
                </a:cubicBezTo>
                <a:cubicBezTo>
                  <a:pt x="1117896" y="4852022"/>
                  <a:pt x="0" y="3765860"/>
                  <a:pt x="0" y="2426011"/>
                </a:cubicBezTo>
                <a:cubicBezTo>
                  <a:pt x="0" y="1086162"/>
                  <a:pt x="1117896" y="0"/>
                  <a:pt x="2496890" y="0"/>
                </a:cubicBezTo>
                <a:close/>
              </a:path>
            </a:pathLst>
          </a:custGeom>
        </p:spPr>
      </p:pic>
      <p:sp>
        <p:nvSpPr>
          <p:cNvPr id="37" name="Прям Олег"/>
          <p:cNvSpPr/>
          <p:nvPr/>
        </p:nvSpPr>
        <p:spPr>
          <a:xfrm>
            <a:off x="6431647" y="4554406"/>
            <a:ext cx="5220564" cy="144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Заголовок Олег"/>
          <p:cNvSpPr txBox="1">
            <a:spLocks/>
          </p:cNvSpPr>
          <p:nvPr/>
        </p:nvSpPr>
        <p:spPr>
          <a:xfrm>
            <a:off x="6489346" y="4629730"/>
            <a:ext cx="51448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i="1" dirty="0" smtClean="0">
                <a:solidFill>
                  <a:schemeClr val="tx1"/>
                </a:solidFill>
              </a:rPr>
              <a:t>Начальник управления контроля качества ВАЗа</a:t>
            </a:r>
            <a:br>
              <a:rPr lang="ru-RU" b="1" i="1" dirty="0" smtClean="0">
                <a:solidFill>
                  <a:schemeClr val="tx1"/>
                </a:solidFill>
              </a:rPr>
            </a:br>
            <a:r>
              <a:rPr lang="ru-RU" b="1" i="1" dirty="0" smtClean="0">
                <a:solidFill>
                  <a:schemeClr val="tx1"/>
                </a:solidFill>
              </a:rPr>
              <a:t>Юрий Красный</a:t>
            </a:r>
            <a:endParaRPr lang="ru-RU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2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4" grpId="1" animBg="1"/>
      <p:bldP spid="15" grpId="0"/>
      <p:bldP spid="15" grpId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32" grpId="0" animBg="1"/>
      <p:bldP spid="32" grpId="1" animBg="1"/>
      <p:bldP spid="33" grpId="0" animBg="1"/>
      <p:bldP spid="33" grpId="1" animBg="1"/>
      <p:bldP spid="34" grpId="0"/>
      <p:bldP spid="34" grpId="1"/>
      <p:bldP spid="35" grpId="0" animBg="1"/>
      <p:bldP spid="37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0482" y="2774066"/>
            <a:ext cx="9392641" cy="1320800"/>
          </a:xfrm>
        </p:spPr>
        <p:txBody>
          <a:bodyPr>
            <a:noAutofit/>
          </a:bodyPr>
          <a:lstStyle/>
          <a:p>
            <a:pPr algn="ctr"/>
            <a:r>
              <a:rPr lang="ru-RU" sz="7200" dirty="0" smtClean="0">
                <a:solidFill>
                  <a:schemeClr val="tx1"/>
                </a:solidFill>
              </a:rPr>
              <a:t>Спасибо За Внимание!</a:t>
            </a:r>
            <a:endParaRPr lang="ru-RU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129</TotalTime>
  <Words>96</Words>
  <Application>Microsoft Office PowerPoint</Application>
  <PresentationFormat>Широкоэкранный</PresentationFormat>
  <Paragraphs>23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Грань</vt:lpstr>
      <vt:lpstr>Доработка АвтоВАЗом модели ВАЗ 2101</vt:lpstr>
      <vt:lpstr>Выдержка из воспоминаний  Евгения Артёмовича Башинджагяна</vt:lpstr>
      <vt:lpstr>Мнение главного конструктора завода МЗМА Александра Фёдоровича Андронова </vt:lpstr>
      <vt:lpstr>Сборочный цех ВАЗа для модели 2101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АВТОВАЗЗЗЗЗЗЗ</dc:title>
  <dc:creator>Учетная запись Майкрософт</dc:creator>
  <cp:lastModifiedBy>Учетная запись Майкрософт</cp:lastModifiedBy>
  <cp:revision>23</cp:revision>
  <dcterms:created xsi:type="dcterms:W3CDTF">2024-05-23T12:07:19Z</dcterms:created>
  <dcterms:modified xsi:type="dcterms:W3CDTF">2024-05-23T21:17:30Z</dcterms:modified>
</cp:coreProperties>
</file>